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65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343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32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3751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21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625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560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036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47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923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730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26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36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54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273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34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23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02A9A4-4FD5-4956-A65A-0C8F941BA28B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4576CF-61FD-4FC4-96F7-13500C848F5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6291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1066800"/>
            <a:ext cx="8001000" cy="4572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400" i="1" dirty="0" err="1">
                <a:latin typeface="Cooper Black" pitchFamily="18" charset="0"/>
              </a:rPr>
              <a:t>BOGER’S</a:t>
            </a:r>
            <a:r>
              <a:rPr lang="en-US" sz="4400" i="1" dirty="0">
                <a:latin typeface="Cooper Black" pitchFamily="18" charset="0"/>
              </a:rPr>
              <a:t> SYNOPTIC KEY &amp; REPERTORY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>
              <a:defRPr/>
            </a:pPr>
            <a:r>
              <a:rPr lang="en-US" sz="4400" i="1" dirty="0">
                <a:latin typeface="Cooper Black" pitchFamily="18" charset="0"/>
              </a:rPr>
              <a:t>EVOLUTION</a:t>
            </a:r>
          </a:p>
          <a:p>
            <a:pPr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7785100" y="6172201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b="1" smtClean="0">
                <a:solidFill>
                  <a:srgbClr val="92D050"/>
                </a:solidFill>
              </a:rPr>
              <a:t>Dr. V Sathish Kumar</a:t>
            </a:r>
          </a:p>
          <a:p>
            <a:r>
              <a:rPr lang="en-US" altLang="en-US" b="1" smtClean="0">
                <a:solidFill>
                  <a:srgbClr val="92D050"/>
                </a:solidFill>
              </a:rPr>
              <a:t>SKHMC,Dept of Repertory</a:t>
            </a:r>
          </a:p>
        </p:txBody>
      </p:sp>
      <p:pic>
        <p:nvPicPr>
          <p:cNvPr id="3076" name="Picture 5" descr="C:\Users\FATHIMA MUJAHITHA\Desktop\OCR\51hyfEXT68L._SX319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099" y="4016188"/>
            <a:ext cx="1905000" cy="21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3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05000" y="381001"/>
            <a:ext cx="2897188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Urine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Sediments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Concomitants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Urinary Organs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Genitals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Male Organs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Female Organs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Sexual impulses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Menstruation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Leucorrhoea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Concomitants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Respiration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724400" y="304801"/>
            <a:ext cx="30114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Concomitants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Cough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Larynx and Trachea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Voice and Speech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Ext. Throat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Neck and Nape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Chest and Lungs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Ext.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Axilla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Mammae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Nipple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Heart and circulation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848601" y="304801"/>
            <a:ext cx="26320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Back, Spine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Spinal cord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Scapula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Dorsal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Lumbar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Sacrum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Upper Extremities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Lower Extremities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Skin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Sleep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Chill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Heat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Sweat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Zurich Ex BT" pitchFamily="34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15476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1000"/>
            <a:ext cx="8534400" cy="6019800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altLang="en-US" b="1" i="1">
                <a:solidFill>
                  <a:srgbClr val="336600"/>
                </a:solidFill>
                <a:latin typeface="Arial" panose="020B0604020202020204" pitchFamily="34" charset="0"/>
              </a:rPr>
              <a:t>SUPPLEMENTAL REFERENCE TABLE</a:t>
            </a:r>
          </a:p>
          <a:p>
            <a:pPr algn="l" eaLnBrk="1" hangingPunct="1"/>
            <a:endParaRPr lang="en-US" altLang="en-US" sz="2000" b="1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 sz="2000" b="1">
                <a:latin typeface="Arial" panose="020B0604020202020204" pitchFamily="34" charset="0"/>
              </a:rPr>
              <a:t>ABDOMEN- 76. To</a:t>
            </a:r>
          </a:p>
          <a:p>
            <a:pPr algn="l" eaLnBrk="1" hangingPunct="1"/>
            <a:r>
              <a:rPr lang="en-US" altLang="en-US" sz="2000" b="1">
                <a:latin typeface="Arial" panose="020B0604020202020204" pitchFamily="34" charset="0"/>
              </a:rPr>
              <a:t>ZOSTER – 100. Mez.</a:t>
            </a:r>
          </a:p>
          <a:p>
            <a:pPr algn="l" eaLnBrk="1" hangingPunct="1"/>
            <a:endParaRPr lang="en-US" altLang="en-US" sz="2000" b="1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This table has been enlarged considerably</a:t>
            </a: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from the previous editions, especially by</a:t>
            </a: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transferring most of the comparisons to it </a:t>
            </a: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from the text of the respective remedies. This </a:t>
            </a: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makes for clearness and facility of reference </a:t>
            </a:r>
          </a:p>
          <a:p>
            <a:pPr algn="l" eaLnBrk="1" hangingPunct="1"/>
            <a:endParaRPr lang="en-US" altLang="en-US" b="1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Numerical after the rubric denote the page in the main repertory in which the first rubric along with its related medicines have been recorded  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13577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33600" y="4800601"/>
            <a:ext cx="8001000" cy="1216025"/>
          </a:xfrm>
        </p:spPr>
        <p:txBody>
          <a:bodyPr/>
          <a:lstStyle/>
          <a:p>
            <a:pPr algn="r" eaLnBrk="1" hangingPunct="1"/>
            <a:r>
              <a:rPr lang="en-IN" altLang="en-US" sz="7200">
                <a:latin typeface="Bauhaus 93" panose="04030905020B02020C02" pitchFamily="82" charset="0"/>
              </a:rPr>
              <a:t>THANK YOU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185940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914400"/>
            <a:ext cx="8153400" cy="4572000"/>
          </a:xfrm>
        </p:spPr>
        <p:txBody>
          <a:bodyPr rtlCol="0">
            <a:normAutofit fontScale="92500" lnSpcReduction="20000"/>
          </a:bodyPr>
          <a:lstStyle/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US" sz="3400" b="1" dirty="0">
                <a:latin typeface="Copperplate Gothic Light" pitchFamily="34" charset="0"/>
              </a:rPr>
              <a:t>1915 FIRST EDITION - 224 PAGES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US" sz="3400" b="1" dirty="0">
                <a:latin typeface="Copperplate Gothic Light" pitchFamily="34" charset="0"/>
              </a:rPr>
              <a:t>1916 SECOND EDITION – 234 	PAGES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US" sz="3400" b="1" dirty="0">
                <a:latin typeface="Copperplate Gothic Light" pitchFamily="34" charset="0"/>
              </a:rPr>
              <a:t>1928 THIRD EDITION – 332 	PAGES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US" sz="3400" b="1" dirty="0">
                <a:latin typeface="Copperplate Gothic Light" pitchFamily="34" charset="0"/>
              </a:rPr>
              <a:t>1931 FOURTH EDITION – 350 	PAGES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US" sz="3400" b="1" dirty="0">
                <a:latin typeface="Copperplate Gothic Light" pitchFamily="34" charset="0"/>
              </a:rPr>
              <a:t>FIFTH EDITION -    448 PAGES 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US" sz="3400" b="1" dirty="0">
                <a:latin typeface="Copperplate Gothic Light" pitchFamily="34" charset="0"/>
              </a:rPr>
              <a:t>SIXTH EDITION – 460 PAGES</a:t>
            </a:r>
            <a:r>
              <a:rPr lang="en-US" dirty="0" smtClean="0">
                <a:latin typeface="Arial" charset="0"/>
              </a:rPr>
              <a:t>         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35099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"/>
            <a:ext cx="8382000" cy="5943600"/>
          </a:xfrm>
        </p:spPr>
        <p:txBody>
          <a:bodyPr/>
          <a:lstStyle/>
          <a:p>
            <a:pPr algn="l" eaLnBrk="1" hangingPunct="1"/>
            <a:r>
              <a:rPr lang="en-US" altLang="en-US" b="1" i="1" smtClean="0">
                <a:solidFill>
                  <a:schemeClr val="tx1"/>
                </a:solidFill>
                <a:latin typeface="Arial" panose="020B0604020202020204" pitchFamily="34" charset="0"/>
              </a:rPr>
              <a:t>LAYOUT</a:t>
            </a:r>
          </a:p>
          <a:p>
            <a:pPr algn="l" eaLnBrk="1" hangingPunct="1"/>
            <a:endParaRPr lang="en-US" altLang="en-US" b="1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Divided into three sections</a:t>
            </a:r>
          </a:p>
          <a:p>
            <a:pPr lvl="1" algn="l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latin typeface="Arial" panose="020B0604020202020204" pitchFamily="34" charset="0"/>
              </a:rPr>
              <a:t>Part One</a:t>
            </a:r>
          </a:p>
          <a:p>
            <a:pPr lvl="1" algn="l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			Analysis (Repertory)</a:t>
            </a:r>
          </a:p>
          <a:p>
            <a:pPr lvl="1" algn="l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latin typeface="Arial" panose="020B0604020202020204" pitchFamily="34" charset="0"/>
              </a:rPr>
              <a:t>Part Two</a:t>
            </a:r>
          </a:p>
          <a:p>
            <a:pPr lvl="1" algn="l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			Synopsis (Materia Medica)</a:t>
            </a:r>
          </a:p>
          <a:p>
            <a:pPr lvl="1" algn="l" eaLnBrk="1" hangingPunct="1">
              <a:buFont typeface="Wingdings" panose="05000000000000000000" pitchFamily="2" charset="2"/>
              <a:buChar char="Ø"/>
            </a:pPr>
            <a:r>
              <a:rPr lang="en-US" altLang="en-US" sz="3200" b="1">
                <a:latin typeface="Arial" panose="020B0604020202020204" pitchFamily="34" charset="0"/>
              </a:rPr>
              <a:t>Part Three</a:t>
            </a:r>
          </a:p>
          <a:p>
            <a:pPr lvl="1" algn="l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			Supplemental Reference Table</a:t>
            </a:r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20810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914400"/>
            <a:ext cx="7543800" cy="5410200"/>
          </a:xfrm>
        </p:spPr>
        <p:txBody>
          <a:bodyPr rtlCol="0">
            <a:normAutofit lnSpcReduction="10000"/>
          </a:bodyPr>
          <a:lstStyle/>
          <a:p>
            <a:pPr algn="l">
              <a:defRPr/>
            </a:pPr>
            <a:r>
              <a:rPr lang="en-US" sz="3600" b="1" i="1" dirty="0">
                <a:latin typeface="Arial" charset="0"/>
              </a:rPr>
              <a:t>PART ONE – ANALYSIS</a:t>
            </a:r>
          </a:p>
          <a:p>
            <a:pPr algn="l">
              <a:defRPr/>
            </a:pPr>
            <a:endParaRPr lang="en-US" sz="2000" b="1" dirty="0">
              <a:latin typeface="Arial" charset="0"/>
            </a:endParaRPr>
          </a:p>
          <a:p>
            <a:pPr algn="l">
              <a:defRPr/>
            </a:pPr>
            <a:r>
              <a:rPr lang="en-US" b="1" dirty="0">
                <a:latin typeface="Arial" charset="0"/>
              </a:rPr>
              <a:t>A Short Repertory containing -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1. The Period of Aggravation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2. Conditions of Aggravation and Amelioration 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   Modalities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3. Generalities - The drug affinities for the 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    entire Organism (General sensations and 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    Complaints) 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4. Regional Repertory</a:t>
            </a:r>
          </a:p>
          <a:p>
            <a:pPr algn="l">
              <a:defRPr/>
            </a:pPr>
            <a:r>
              <a:rPr lang="en-US" b="1" dirty="0">
                <a:latin typeface="Arial" charset="0"/>
              </a:rPr>
              <a:t>      - Locations and Complaints (Particulars)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    </a:t>
            </a:r>
            <a:endParaRPr lang="en-US" sz="2000" dirty="0">
              <a:latin typeface="Arial" charset="0"/>
            </a:endParaRP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22074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914400"/>
            <a:ext cx="7391400" cy="5257800"/>
          </a:xfrm>
        </p:spPr>
        <p:txBody>
          <a:bodyPr/>
          <a:lstStyle/>
          <a:p>
            <a:pPr algn="l" eaLnBrk="1" hangingPunct="1"/>
            <a:r>
              <a:rPr lang="en-US" altLang="en-US" sz="3600" b="1" i="1">
                <a:latin typeface="Arial" panose="020B0604020202020204" pitchFamily="34" charset="0"/>
              </a:rPr>
              <a:t>PART TWO – SYNOPSIS</a:t>
            </a:r>
          </a:p>
          <a:p>
            <a:pPr algn="l" eaLnBrk="1" hangingPunct="1"/>
            <a:endParaRPr lang="en-US" altLang="en-US" sz="2000" b="1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 sz="2000" b="1">
                <a:latin typeface="Arial" panose="020B0604020202020204" pitchFamily="34" charset="0"/>
              </a:rPr>
              <a:t>	</a:t>
            </a:r>
            <a:r>
              <a:rPr lang="en-US" altLang="en-US" b="1" smtClean="0">
                <a:solidFill>
                  <a:schemeClr val="tx1"/>
                </a:solidFill>
                <a:latin typeface="Arial" panose="020B0604020202020204" pitchFamily="34" charset="0"/>
              </a:rPr>
              <a:t>It is an exposition of the important and characteristic features of the 323 most important remedies of the Homoeopathic Materia Medica with their physiologic-pathology, modalities and relationships etc.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40359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762000"/>
            <a:ext cx="7467600" cy="5486400"/>
          </a:xfrm>
        </p:spPr>
        <p:txBody>
          <a:bodyPr/>
          <a:lstStyle/>
          <a:p>
            <a:pPr marL="609600" indent="-609600" algn="l"/>
            <a:r>
              <a:rPr lang="en-US" altLang="en-US" b="1" i="1" smtClean="0">
                <a:solidFill>
                  <a:schemeClr val="tx1"/>
                </a:solidFill>
                <a:latin typeface="Arial" panose="020B0604020202020204" pitchFamily="34" charset="0"/>
              </a:rPr>
              <a:t>PART THREE</a:t>
            </a:r>
          </a:p>
          <a:p>
            <a:pPr marL="609600" indent="-609600" algn="l"/>
            <a:r>
              <a:rPr lang="en-US" altLang="en-US" b="1" smtClean="0">
                <a:solidFill>
                  <a:schemeClr val="tx1"/>
                </a:solidFill>
                <a:latin typeface="Arial" panose="020B0604020202020204" pitchFamily="34" charset="0"/>
              </a:rPr>
              <a:t>	Comprising of</a:t>
            </a:r>
          </a:p>
          <a:p>
            <a:pPr marL="1517650" lvl="1" indent="-609600" algn="l"/>
            <a:endParaRPr lang="en-US" altLang="en-US" b="1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517650" lvl="1" indent="-609600" algn="l"/>
            <a:r>
              <a:rPr lang="en-US" altLang="en-US" sz="2400" b="1">
                <a:latin typeface="Arial" panose="020B0604020202020204" pitchFamily="34" charset="0"/>
              </a:rPr>
              <a:t>1. Table of the Approximate Duration of </a:t>
            </a:r>
          </a:p>
          <a:p>
            <a:pPr marL="1517650" lvl="1" indent="-609600" algn="l"/>
            <a:r>
              <a:rPr lang="en-US" altLang="en-US" sz="2400" b="1">
                <a:latin typeface="Arial" panose="020B0604020202020204" pitchFamily="34" charset="0"/>
              </a:rPr>
              <a:t>    Action of Remedies</a:t>
            </a:r>
          </a:p>
          <a:p>
            <a:pPr marL="1517650" lvl="1" indent="-609600" algn="l"/>
            <a:r>
              <a:rPr lang="en-US" altLang="en-US" sz="2400" b="1">
                <a:latin typeface="Arial" panose="020B0604020202020204" pitchFamily="34" charset="0"/>
              </a:rPr>
              <a:t>2. Complementary Remedies</a:t>
            </a:r>
          </a:p>
          <a:p>
            <a:pPr marL="1517650" lvl="1" indent="-609600" algn="l"/>
            <a:r>
              <a:rPr lang="en-US" altLang="en-US" sz="2400" b="1">
                <a:latin typeface="Arial" panose="020B0604020202020204" pitchFamily="34" charset="0"/>
              </a:rPr>
              <a:t>3. Antagonistic Remedies</a:t>
            </a:r>
          </a:p>
          <a:p>
            <a:pPr marL="1517650" lvl="1" indent="-609600" algn="l"/>
            <a:r>
              <a:rPr lang="en-US" altLang="en-US" sz="2400" b="1">
                <a:latin typeface="Arial" panose="020B0604020202020204" pitchFamily="34" charset="0"/>
              </a:rPr>
              <a:t>4. Supplemental Reference Table - a valuable additional table for ready reference to the Repertorial Portion in the Text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3534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838200"/>
            <a:ext cx="7543800" cy="5105400"/>
          </a:xfrm>
        </p:spPr>
        <p:txBody>
          <a:bodyPr rtlCol="0">
            <a:normAutofit fontScale="92500" lnSpcReduction="10000"/>
          </a:bodyPr>
          <a:lstStyle/>
          <a:p>
            <a:pPr algn="l">
              <a:defRPr/>
            </a:pPr>
            <a:r>
              <a:rPr lang="en-US" sz="3600" b="1" i="1" dirty="0">
                <a:latin typeface="Arial" charset="0"/>
              </a:rPr>
              <a:t>ANALYSIS  - THE REPERTORY</a:t>
            </a:r>
          </a:p>
          <a:p>
            <a:pPr algn="l">
              <a:defRPr/>
            </a:pPr>
            <a:endParaRPr lang="en-US" sz="3600" b="1" i="1" dirty="0">
              <a:latin typeface="Arial" charset="0"/>
            </a:endParaRPr>
          </a:p>
          <a:p>
            <a:pPr algn="l">
              <a:defRPr/>
            </a:pPr>
            <a:r>
              <a:rPr lang="en-US" b="1" dirty="0" smtClean="0">
                <a:solidFill>
                  <a:srgbClr val="336600"/>
                </a:solidFill>
                <a:latin typeface="Arial" charset="0"/>
              </a:rPr>
              <a:t>1. The period of Aggravation</a:t>
            </a:r>
          </a:p>
          <a:p>
            <a:pPr lvl="2" algn="l">
              <a:defRPr/>
            </a:pPr>
            <a:r>
              <a:rPr lang="en-US" sz="3200" b="1" dirty="0">
                <a:latin typeface="Arial" charset="0"/>
              </a:rPr>
              <a:t>TIME – </a:t>
            </a:r>
          </a:p>
          <a:p>
            <a:pPr lvl="2" algn="l">
              <a:defRPr/>
            </a:pPr>
            <a:r>
              <a:rPr lang="en-US" sz="3200" b="1" dirty="0">
                <a:latin typeface="Arial" charset="0"/>
              </a:rPr>
              <a:t>Periodically </a:t>
            </a:r>
          </a:p>
          <a:p>
            <a:pPr lvl="2" algn="l">
              <a:defRPr/>
            </a:pPr>
            <a:r>
              <a:rPr lang="en-US" sz="3200" b="1" dirty="0">
                <a:latin typeface="Arial" charset="0"/>
              </a:rPr>
              <a:t>Morning</a:t>
            </a:r>
          </a:p>
          <a:p>
            <a:pPr lvl="2" algn="l">
              <a:defRPr/>
            </a:pPr>
            <a:r>
              <a:rPr lang="en-US" sz="3200" b="1" dirty="0">
                <a:latin typeface="Arial" charset="0"/>
              </a:rPr>
              <a:t>Afternoon</a:t>
            </a:r>
          </a:p>
          <a:p>
            <a:pPr lvl="2" algn="l">
              <a:defRPr/>
            </a:pPr>
            <a:r>
              <a:rPr lang="en-US" sz="3200" b="1" dirty="0">
                <a:latin typeface="Arial" charset="0"/>
              </a:rPr>
              <a:t>Evening</a:t>
            </a:r>
          </a:p>
          <a:p>
            <a:pPr lvl="2" algn="l">
              <a:defRPr/>
            </a:pPr>
            <a:r>
              <a:rPr lang="en-US" sz="3200" b="1" dirty="0">
                <a:latin typeface="Arial" charset="0"/>
              </a:rPr>
              <a:t>Night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6747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57200"/>
            <a:ext cx="7848600" cy="6019800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2. </a:t>
            </a:r>
            <a:r>
              <a:rPr lang="en-US" b="1" dirty="0" smtClean="0">
                <a:solidFill>
                  <a:srgbClr val="336600"/>
                </a:solidFill>
                <a:latin typeface="Arial" charset="0"/>
              </a:rPr>
              <a:t>Condition of Aggravation and Amelioration</a:t>
            </a:r>
          </a:p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Air</a:t>
            </a:r>
          </a:p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Anticipations to Yawning (In alphabetical order)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3. </a:t>
            </a:r>
            <a:r>
              <a:rPr lang="en-US" b="1" dirty="0" smtClean="0">
                <a:solidFill>
                  <a:srgbClr val="336600"/>
                </a:solidFill>
                <a:latin typeface="Arial" charset="0"/>
              </a:rPr>
              <a:t>Generalities</a:t>
            </a:r>
          </a:p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Aching</a:t>
            </a:r>
          </a:p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Acridity</a:t>
            </a:r>
          </a:p>
          <a:p>
            <a:pPr algn="l"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</a:t>
            </a:r>
            <a:r>
              <a:rPr lang="en-US" b="1" dirty="0" err="1" smtClean="0">
                <a:solidFill>
                  <a:schemeClr val="tx1"/>
                </a:solidFill>
                <a:latin typeface="Arial" charset="0"/>
              </a:rPr>
              <a:t>Albuminous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to Yellow (In alphabetical order)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11607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52600" y="990601"/>
            <a:ext cx="2870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Intellect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Vertigo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Eyes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Vision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Hearing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Nose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Accessory cavities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Teeth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Gums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Palate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0" y="990601"/>
            <a:ext cx="25908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Tongue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Mouth and Throat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Saliva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Taste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Appetite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Aversions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Thirst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Craving / Desires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Water brash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Heart burn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Qualmishness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Hiccough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Nausea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Regurgitation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7296150" y="990601"/>
            <a:ext cx="338650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Retching and gagging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Vomiting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Eructation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Epigastrium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Stomach and Abdomen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Ext. Abdomen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Hypochondria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Flatulence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Groins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Anus and Rectum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Perineum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Stool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Micturition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828800" y="228600"/>
            <a:ext cx="5588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i="1">
                <a:solidFill>
                  <a:srgbClr val="336600"/>
                </a:solidFill>
                <a:latin typeface="Arial" panose="020B0604020202020204" pitchFamily="34" charset="0"/>
              </a:rPr>
              <a:t>REGIONAL REPERTORY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Zurich Ex BT" pitchFamily="34" charset="0"/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  <p:extLst>
      <p:ext uri="{BB962C8B-B14F-4D97-AF65-F5344CB8AC3E}">
        <p14:creationId xmlns:p14="http://schemas.microsoft.com/office/powerpoint/2010/main" val="17852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374</Words>
  <Application>Microsoft Office PowerPoint</Application>
  <PresentationFormat>Widescreen</PresentationFormat>
  <Paragraphs>163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Bauhaus 93</vt:lpstr>
      <vt:lpstr>Century Gothic</vt:lpstr>
      <vt:lpstr>Cooper Black</vt:lpstr>
      <vt:lpstr>Copperplate Gothic Light</vt:lpstr>
      <vt:lpstr>Verdana</vt:lpstr>
      <vt:lpstr>Wingdings</vt:lpstr>
      <vt:lpstr>Wingdings 3</vt:lpstr>
      <vt:lpstr>Zurich Ex BT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 Lab One</dc:creator>
  <cp:lastModifiedBy>Lib Lab One</cp:lastModifiedBy>
  <cp:revision>1</cp:revision>
  <dcterms:created xsi:type="dcterms:W3CDTF">2020-11-25T05:44:19Z</dcterms:created>
  <dcterms:modified xsi:type="dcterms:W3CDTF">2020-11-25T05:45:33Z</dcterms:modified>
</cp:coreProperties>
</file>